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3B4D3C"/>
                </a:solidFill>
                <a:latin typeface="Arial"/>
              </a:defRPr>
            </a:pPr>
            <a:r>
              <a:rPr lang="en-US" sz="1200" b="0" i="0" u="none" strike="noStrike">
                <a:solidFill>
                  <a:srgbClr val="3B4D3C"/>
                </a:solidFill>
                <a:latin typeface="Arial"/>
              </a:rPr>
              <a:t>Gross Bookings Value ($M)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Gross Bookings Value ($M, Illustrative)</c:v>
                </c:pt>
              </c:strCache>
            </c:strRef>
          </c:tx>
          <c:spPr>
            <a:solidFill>
              <a:srgbClr val="C86D51"/>
            </a:solidFill>
            <a:effectLst/>
          </c:spPr>
          <c:dLbls>
            <c:numFmt formatCode="#,##0" sourceLinked="0"/>
            <c:txPr>
              <a:bodyPr/>
              <a:lstStyle/>
              <a:p>
                <a:pPr>
                  <a:defRPr sz="900" b="0" i="0" u="none" strike="noStrike">
                    <a:solidFill>
                      <a:srgbClr val="3B4D3C"/>
                    </a:solidFill>
                    <a:latin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</c:v>
                </c:pt>
                <c:pt idx="1">
                  <c:v>4.5</c:v>
                </c:pt>
                <c:pt idx="2">
                  <c:v>11</c:v>
                </c:pt>
                <c:pt idx="3">
                  <c:v>22</c:v>
                </c:pt>
                <c:pt idx="4">
                  <c:v>38</c:v>
                </c:pt>
              </c:numCache>
            </c:numRef>
          </c:val>
        </c:ser>
        <c:dLbls>
          <c:showVal val="1"/>
        </c:dLbls>
        <c:gapWidth val="40"/>
        <c:axId val="69124864"/>
        <c:axId val="69126400"/>
      </c:barChart>
      <c:catAx>
        <c:axId val="69124864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6C"/>
                </a:solidFill>
                <a:latin typeface="Arial"/>
              </a:defRPr>
            </a:pPr>
            <a:endParaRPr lang="en-US"/>
          </a:p>
        </c:txPr>
        <c:crossAx val="69126400"/>
        <c:crosses val="autoZero"/>
        <c:auto val="1"/>
        <c:lblAlgn val="ctr"/>
        <c:lblOffset val="100"/>
        <c:noMultiLvlLbl val="1"/>
      </c:catAx>
      <c:valAx>
        <c:axId val="69126400"/>
        <c:scaling>
          <c:orientation val="minMax"/>
        </c:scaling>
        <c:axPos val="l"/>
        <c:majorGridlines>
          <c:spPr>
            <a:ln w="9525" cap="flat">
              <a:solidFill>
                <a:srgbClr val="E2DFD3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6C"/>
                </a:solidFill>
                <a:latin typeface="Arial"/>
              </a:defRPr>
            </a:pPr>
            <a:endParaRPr lang="en-US"/>
          </a:p>
        </c:txPr>
        <c:crossAx val="6912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($B)</c:v>
                </c:pt>
              </c:strCache>
            </c:strRef>
          </c:tx>
          <c:spPr>
            <a:solidFill>
              <a:srgbClr val="3F7C74"/>
            </a:solidFill>
            <a:effectLst/>
          </c:spPr>
          <c:dLbls>
            <c:numFmt formatCode="#,##0" sourceLinked="0"/>
            <c:txPr>
              <a:bodyPr/>
              <a:lstStyle/>
              <a:p>
                <a:pPr>
                  <a:defRPr sz="900" b="0" i="0" u="none" strike="noStrike">
                    <a:solidFill>
                      <a:srgbClr val="2E3B36"/>
                    </a:solidFill>
                    <a:latin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740</c:v>
                </c:pt>
                <c:pt idx="1">
                  <c:v>830</c:v>
                </c:pt>
                <c:pt idx="2">
                  <c:v>900</c:v>
                </c:pt>
                <c:pt idx="3">
                  <c:v>990</c:v>
                </c:pt>
                <c:pt idx="4">
                  <c:v>1080</c:v>
                </c:pt>
                <c:pt idx="5">
                  <c:v>1190</c:v>
                </c:pt>
              </c:numCache>
            </c:numRef>
          </c:val>
        </c:ser>
        <c:dLbls>
          <c:showVal val="1"/>
        </c:dLbls>
        <c:gapWidth val="35"/>
        <c:axId val="81192448"/>
        <c:axId val="81193984"/>
      </c:barChart>
      <c:catAx>
        <c:axId val="81192448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C6B64"/>
                </a:solidFill>
                <a:latin typeface="Arial"/>
              </a:defRPr>
            </a:pPr>
            <a:endParaRPr lang="en-US"/>
          </a:p>
        </c:txPr>
        <c:crossAx val="81193984"/>
        <c:crosses val="autoZero"/>
        <c:auto val="1"/>
        <c:lblAlgn val="ctr"/>
        <c:lblOffset val="100"/>
        <c:noMultiLvlLbl val="1"/>
      </c:catAx>
      <c:valAx>
        <c:axId val="81193984"/>
        <c:scaling>
          <c:orientation val="minMax"/>
        </c:scaling>
        <c:axPos val="l"/>
        <c:majorGridlines>
          <c:spPr>
            <a:ln w="9525" cap="flat">
              <a:solidFill>
                <a:srgbClr val="DDE5DF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C6B64"/>
                </a:solidFill>
                <a:latin typeface="Arial"/>
              </a:defRPr>
            </a:pPr>
            <a:endParaRPr lang="en-US"/>
          </a:p>
        </c:txPr>
        <c:crossAx val="8119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2E3B36"/>
                </a:solidFill>
                <a:latin typeface="Arial"/>
              </a:defRPr>
            </a:pPr>
            <a:r>
              <a:rPr lang="en-US" sz="1200" b="0" i="0" u="none" strike="noStrike">
                <a:solidFill>
                  <a:srgbClr val="2E3B36"/>
                </a:solidFill>
                <a:latin typeface="Arial"/>
              </a:rPr>
              <a:t>Search Interest Growth (Index, 2020=40)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Global searches for 'wellness retreat' (Index)</c:v>
                </c:pt>
              </c:strCache>
            </c:strRef>
          </c:tx>
          <c:spPr>
            <a:ln w="38100" cap="flat">
              <a:solidFill>
                <a:srgbClr val="3F7C74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3F7C74"/>
              </a:solidFill>
              <a:ln w="9525" cap="flat">
                <a:solidFill>
                  <a:srgbClr val="3F7C74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</c:v>
                </c:pt>
                <c:pt idx="1">
                  <c:v>55</c:v>
                </c:pt>
                <c:pt idx="2">
                  <c:v>68</c:v>
                </c:pt>
                <c:pt idx="3">
                  <c:v>82</c:v>
                </c:pt>
                <c:pt idx="4">
                  <c:v>95</c:v>
                </c:pt>
                <c:pt idx="5">
                  <c:v>100</c:v>
                </c:pt>
              </c:numCache>
            </c:numRef>
          </c:val>
        </c:ser>
        <c:marker val="1"/>
        <c:axId val="84333696"/>
        <c:axId val="84336000"/>
      </c:lineChart>
      <c:catAx>
        <c:axId val="84333696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C6B64"/>
                </a:solidFill>
                <a:latin typeface="Arial"/>
              </a:defRPr>
            </a:pPr>
            <a:endParaRPr lang="en-US"/>
          </a:p>
        </c:txPr>
        <c:crossAx val="84336000"/>
        <c:crosses val="autoZero"/>
        <c:auto val="1"/>
        <c:lblAlgn val="ctr"/>
        <c:lblOffset val="100"/>
        <c:noMultiLvlLbl val="1"/>
      </c:catAx>
      <c:valAx>
        <c:axId val="84336000"/>
        <c:scaling>
          <c:orientation val="minMax"/>
        </c:scaling>
        <c:axPos val="l"/>
        <c:majorGridlines>
          <c:spPr>
            <a:ln w="9525" cap="flat">
              <a:solidFill>
                <a:srgbClr val="DDE5DF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C6B64"/>
                </a:solidFill>
                <a:latin typeface="Arial"/>
              </a:defRPr>
            </a:pPr>
            <a:endParaRPr lang="en-US"/>
          </a:p>
        </c:txPr>
        <c:crossAx val="8433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CA7EA-6156-4120-AF54-9D600D3CF320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FE95B-6EE5-4D37-A07F-4A34281AE8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7B848-AA42-4166-A975-1D2706EF5FEE}" type="datetimeFigureOut">
              <a:rPr lang="en-US" smtClean="0"/>
              <a:pPr/>
              <a:t>29-Jul-26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7403D-31A4-4E84-BE68-A2ED33CC21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baprojectguid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OUTLOOK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B4D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Projected Growth Trajectory</a:t>
            </a:r>
            <a:endParaRPr lang="en-US" sz="32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80060" y="1783080"/>
          <a:ext cx="50063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726430" y="1920240"/>
            <a:ext cx="291465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5863590" y="201168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6D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12-15%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7269480" y="2011680"/>
            <a:ext cx="13030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726430" y="3291840"/>
            <a:ext cx="291465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5863590" y="338328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6D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Yr 3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269480" y="3383280"/>
            <a:ext cx="13030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726430" y="4663440"/>
            <a:ext cx="291465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5863590" y="475488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6D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500+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269480" y="4754880"/>
            <a:ext cx="13030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PLAN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B4D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 &amp; Milestones — Year One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54381" y="3657600"/>
            <a:ext cx="7635011" cy="0"/>
          </a:xfrm>
          <a:prstGeom prst="line">
            <a:avLst/>
          </a:prstGeom>
          <a:noFill/>
          <a:ln w="25400">
            <a:solidFill>
              <a:srgbClr val="E2DFD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57881" y="3456432"/>
            <a:ext cx="301752" cy="402336"/>
          </a:xfrm>
          <a:prstGeom prst="ellipse">
            <a:avLst/>
          </a:prstGeom>
          <a:solidFill>
            <a:srgbClr val="C86D51"/>
          </a:solidFill>
          <a:ln/>
        </p:spPr>
      </p:sp>
      <p:sp>
        <p:nvSpPr>
          <p:cNvPr id="6" name="Text 4"/>
          <p:cNvSpPr/>
          <p:nvPr/>
        </p:nvSpPr>
        <p:spPr>
          <a:xfrm>
            <a:off x="1557881" y="3456432"/>
            <a:ext cx="30175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219200" y="2133600"/>
            <a:ext cx="1703013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2167128"/>
            <a:ext cx="149727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441448"/>
            <a:ext cx="1497273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B4D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Launch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60120" y="2770632"/>
            <a:ext cx="14972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platform + 100 </a:t>
            </a:r>
            <a:r>
              <a:rPr lang="en-US" sz="1000" dirty="0" err="1" smtClean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onboarded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466634" y="3456432"/>
            <a:ext cx="301752" cy="402336"/>
          </a:xfrm>
          <a:prstGeom prst="ellipse">
            <a:avLst/>
          </a:prstGeom>
          <a:solidFill>
            <a:srgbClr val="C86D51"/>
          </a:solidFill>
          <a:ln/>
        </p:spPr>
      </p:sp>
      <p:sp>
        <p:nvSpPr>
          <p:cNvPr id="12" name="Text 10"/>
          <p:cNvSpPr/>
          <p:nvPr/>
        </p:nvSpPr>
        <p:spPr>
          <a:xfrm>
            <a:off x="3466634" y="3456432"/>
            <a:ext cx="30175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66003" y="4069080"/>
            <a:ext cx="1703013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2868873" y="4178808"/>
            <a:ext cx="149727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868873" y="4453128"/>
            <a:ext cx="1497273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B4D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868873" y="4782312"/>
            <a:ext cx="14972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&amp; Android app with smart filters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375386" y="3456432"/>
            <a:ext cx="301752" cy="402336"/>
          </a:xfrm>
          <a:prstGeom prst="ellipse">
            <a:avLst/>
          </a:prstGeom>
          <a:solidFill>
            <a:srgbClr val="C86D51"/>
          </a:solidFill>
          <a:ln/>
        </p:spPr>
      </p:sp>
      <p:sp>
        <p:nvSpPr>
          <p:cNvPr id="18" name="Text 16"/>
          <p:cNvSpPr/>
          <p:nvPr/>
        </p:nvSpPr>
        <p:spPr>
          <a:xfrm>
            <a:off x="5375386" y="3456432"/>
            <a:ext cx="30175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674756" y="2057400"/>
            <a:ext cx="1703013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4777626" y="2167128"/>
            <a:ext cx="149727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777626" y="2441448"/>
            <a:ext cx="1497273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B4D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Supply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777626" y="2770632"/>
            <a:ext cx="14972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500+ verified </a:t>
            </a:r>
            <a:r>
              <a:rPr lang="en-US" sz="1000" dirty="0" smtClean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</a:t>
            </a:r>
            <a:r>
              <a:rPr lang="en-US" sz="1000" dirty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284139" y="3456432"/>
            <a:ext cx="301752" cy="402336"/>
          </a:xfrm>
          <a:prstGeom prst="ellipse">
            <a:avLst/>
          </a:prstGeom>
          <a:solidFill>
            <a:srgbClr val="C86D51"/>
          </a:solidFill>
          <a:ln/>
        </p:spPr>
      </p:sp>
      <p:sp>
        <p:nvSpPr>
          <p:cNvPr id="24" name="Text 22"/>
          <p:cNvSpPr/>
          <p:nvPr/>
        </p:nvSpPr>
        <p:spPr>
          <a:xfrm>
            <a:off x="7284139" y="3456432"/>
            <a:ext cx="30175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83508" y="4069080"/>
            <a:ext cx="1703013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6686378" y="4178808"/>
            <a:ext cx="149727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6D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686378" y="4453128"/>
            <a:ext cx="1497273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B4D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Launch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686378" y="4782312"/>
            <a:ext cx="14972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smtClean="0">
                <a:solidFill>
                  <a:srgbClr val="6B7A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partnerships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F7C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3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Fragmented, Trust-Poor Market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80060" y="1783080"/>
            <a:ext cx="3971811" cy="156972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66666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72084" y="2500884"/>
            <a:ext cx="466344" cy="621792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6" name="Text 4"/>
          <p:cNvSpPr/>
          <p:nvPr/>
        </p:nvSpPr>
        <p:spPr>
          <a:xfrm>
            <a:off x="672084" y="2500884"/>
            <a:ext cx="46634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8" dirty="0">
                <a:solidFill>
                  <a:srgbClr val="000000"/>
                </a:solidFill>
              </a:rPr>
              <a:t>😩</a:t>
            </a:r>
            <a:endParaRPr lang="en-US" sz="1768" dirty="0"/>
          </a:p>
        </p:txBody>
      </p:sp>
      <p:sp>
        <p:nvSpPr>
          <p:cNvPr id="7" name="Text 5"/>
          <p:cNvSpPr/>
          <p:nvPr/>
        </p:nvSpPr>
        <p:spPr>
          <a:xfrm>
            <a:off x="1234440" y="1947672"/>
            <a:ext cx="308027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Discovery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234440" y="2313432"/>
            <a:ext cx="3080271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retreats scattered across blogs, ads &amp; word-of-mouth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91901" y="1783080"/>
            <a:ext cx="3971811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666666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83925" y="2500884"/>
            <a:ext cx="466344" cy="621792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1" name="Text 9"/>
          <p:cNvSpPr/>
          <p:nvPr/>
        </p:nvSpPr>
        <p:spPr>
          <a:xfrm>
            <a:off x="4883925" y="2500884"/>
            <a:ext cx="46634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8" dirty="0">
                <a:solidFill>
                  <a:srgbClr val="000000"/>
                </a:solidFill>
              </a:rPr>
              <a:t>❓</a:t>
            </a:r>
            <a:endParaRPr lang="en-US" sz="1768" dirty="0"/>
          </a:p>
        </p:txBody>
      </p:sp>
      <p:sp>
        <p:nvSpPr>
          <p:cNvPr id="12" name="Text 10"/>
          <p:cNvSpPr/>
          <p:nvPr/>
        </p:nvSpPr>
        <p:spPr>
          <a:xfrm>
            <a:off x="5446281" y="1947672"/>
            <a:ext cx="308027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Deficit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446281" y="2313432"/>
            <a:ext cx="3080271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verified reviews or quality assurance for spiritual retreats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80060" y="4160520"/>
            <a:ext cx="3971811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666666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72084" y="4878324"/>
            <a:ext cx="466344" cy="621792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6" name="Text 14"/>
          <p:cNvSpPr/>
          <p:nvPr/>
        </p:nvSpPr>
        <p:spPr>
          <a:xfrm>
            <a:off x="672084" y="4878324"/>
            <a:ext cx="46634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8" dirty="0">
                <a:solidFill>
                  <a:srgbClr val="000000"/>
                </a:solidFill>
              </a:rPr>
              <a:t>🌀</a:t>
            </a:r>
            <a:endParaRPr lang="en-US" sz="1768" dirty="0"/>
          </a:p>
        </p:txBody>
      </p:sp>
      <p:sp>
        <p:nvSpPr>
          <p:cNvPr id="17" name="Text 15"/>
          <p:cNvSpPr/>
          <p:nvPr/>
        </p:nvSpPr>
        <p:spPr>
          <a:xfrm>
            <a:off x="1234440" y="4325112"/>
            <a:ext cx="308027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OTAs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234440" y="4690872"/>
            <a:ext cx="3080271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Mainstream travel sites treat wellness as an afterthought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691901" y="4160520"/>
            <a:ext cx="3971811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666666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883925" y="4878324"/>
            <a:ext cx="466344" cy="621792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21" name="Text 19"/>
          <p:cNvSpPr/>
          <p:nvPr/>
        </p:nvSpPr>
        <p:spPr>
          <a:xfrm>
            <a:off x="4883925" y="4878324"/>
            <a:ext cx="466344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8" dirty="0">
                <a:solidFill>
                  <a:srgbClr val="000000"/>
                </a:solidFill>
              </a:rPr>
              <a:t>⏳</a:t>
            </a:r>
            <a:endParaRPr lang="en-US" sz="1768" dirty="0"/>
          </a:p>
        </p:txBody>
      </p:sp>
      <p:sp>
        <p:nvSpPr>
          <p:cNvPr id="22" name="Text 20"/>
          <p:cNvSpPr/>
          <p:nvPr/>
        </p:nvSpPr>
        <p:spPr>
          <a:xfrm>
            <a:off x="5446281" y="4325112"/>
            <a:ext cx="308027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Time-Poor Seekers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446281" y="4690872"/>
            <a:ext cx="3080271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Burned-out professionals lack time to research &amp; vet options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Revolutionizing Wellness Journeys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F7C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3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Fast-Growing, Under-Served Market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80060" y="1783080"/>
            <a:ext cx="243459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480060" y="1874520"/>
            <a:ext cx="243459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F7C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$900B+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17220" y="2542032"/>
            <a:ext cx="216027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wellness tourism market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154680" y="1783080"/>
            <a:ext cx="243459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3154680" y="1874520"/>
            <a:ext cx="243459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F7C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16.6%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291840" y="2542032"/>
            <a:ext cx="216027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CAGR through 2030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829300" y="1783080"/>
            <a:ext cx="243459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829300" y="1874520"/>
            <a:ext cx="243459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F7C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$21B+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5966460" y="2542032"/>
            <a:ext cx="216027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wellness tourism opportunity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0060" y="3429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Tourism Market Size (US$ Billion, Illustrative)</a:t>
            </a:r>
            <a:endParaRPr lang="en-US" sz="1300" dirty="0"/>
          </a:p>
        </p:txBody>
      </p:sp>
      <p:graphicFrame>
        <p:nvGraphicFramePr>
          <p:cNvPr id="14" name="Chart 0"/>
          <p:cNvGraphicFramePr/>
          <p:nvPr/>
        </p:nvGraphicFramePr>
        <p:xfrm>
          <a:off x="480060" y="3794760"/>
          <a:ext cx="48006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 12"/>
          <p:cNvSpPr/>
          <p:nvPr/>
        </p:nvSpPr>
        <p:spPr>
          <a:xfrm>
            <a:off x="5520690" y="3429000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3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Growth Drivers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520690" y="3895344"/>
            <a:ext cx="82296" cy="109728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7" name="Text 14"/>
          <p:cNvSpPr/>
          <p:nvPr/>
        </p:nvSpPr>
        <p:spPr>
          <a:xfrm>
            <a:off x="5726430" y="3840480"/>
            <a:ext cx="29489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</a:t>
            </a:r>
            <a:r>
              <a:rPr lang="en-US" sz="1150" dirty="0" smtClean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520690" y="4462272"/>
            <a:ext cx="82296" cy="109728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9" name="Text 16"/>
          <p:cNvSpPr/>
          <p:nvPr/>
        </p:nvSpPr>
        <p:spPr>
          <a:xfrm>
            <a:off x="5726430" y="4407408"/>
            <a:ext cx="29489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Post-pandemic </a:t>
            </a:r>
            <a:r>
              <a:rPr lang="en-US" sz="1150" dirty="0" smtClean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520690" y="5029200"/>
            <a:ext cx="82296" cy="109728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21" name="Text 18"/>
          <p:cNvSpPr/>
          <p:nvPr/>
        </p:nvSpPr>
        <p:spPr>
          <a:xfrm>
            <a:off x="5726430" y="4974336"/>
            <a:ext cx="29489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of remote work enabling travel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520690" y="5596128"/>
            <a:ext cx="82296" cy="109728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23" name="Text 20"/>
          <p:cNvSpPr/>
          <p:nvPr/>
        </p:nvSpPr>
        <p:spPr>
          <a:xfrm>
            <a:off x="5726430" y="5541264"/>
            <a:ext cx="29489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</a:t>
            </a:r>
            <a:r>
              <a:rPr lang="en-US" sz="1150" dirty="0" smtClean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driving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F7C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MOMENTUM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3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Now Is the Right Time</a:t>
            </a:r>
            <a:endParaRPr lang="en-US" sz="32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80060" y="1783080"/>
          <a:ext cx="43891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143500" y="1874520"/>
            <a:ext cx="342900" cy="457200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6" name="Text 3"/>
          <p:cNvSpPr/>
          <p:nvPr/>
        </p:nvSpPr>
        <p:spPr>
          <a:xfrm>
            <a:off x="5143500" y="1874520"/>
            <a:ext cx="3429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 smtClean="0">
                <a:solidFill>
                  <a:schemeClr val="bg1"/>
                </a:solidFill>
              </a:rPr>
              <a:t>1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589270" y="1892808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destigmatized, driving proactive wellness travel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143500" y="2651760"/>
            <a:ext cx="342900" cy="457200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9" name="Text 6"/>
          <p:cNvSpPr/>
          <p:nvPr/>
        </p:nvSpPr>
        <p:spPr>
          <a:xfrm>
            <a:off x="5143500" y="2651760"/>
            <a:ext cx="3429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 smtClean="0">
                <a:solidFill>
                  <a:schemeClr val="bg1"/>
                </a:solidFill>
              </a:rPr>
              <a:t>2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589270" y="2670048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detox demand rising among always-on professionals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143500" y="3429000"/>
            <a:ext cx="342900" cy="457200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2" name="Text 9"/>
          <p:cNvSpPr/>
          <p:nvPr/>
        </p:nvSpPr>
        <p:spPr>
          <a:xfrm>
            <a:off x="5143500" y="3429000"/>
            <a:ext cx="3429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 smtClean="0">
                <a:solidFill>
                  <a:schemeClr val="bg1"/>
                </a:solidFill>
              </a:rPr>
              <a:t>3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5589270" y="3447288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emerging as a global spiritual tourism hub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143500" y="4206240"/>
            <a:ext cx="342900" cy="457200"/>
          </a:xfrm>
          <a:prstGeom prst="ellipse">
            <a:avLst/>
          </a:prstGeom>
          <a:solidFill>
            <a:srgbClr val="3F7C74"/>
          </a:solidFill>
          <a:ln/>
        </p:spPr>
      </p:sp>
      <p:sp>
        <p:nvSpPr>
          <p:cNvPr id="15" name="Text 12"/>
          <p:cNvSpPr/>
          <p:nvPr/>
        </p:nvSpPr>
        <p:spPr>
          <a:xfrm>
            <a:off x="5143500" y="4206240"/>
            <a:ext cx="3429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 smtClean="0">
                <a:solidFill>
                  <a:schemeClr val="bg1"/>
                </a:solidFill>
              </a:rPr>
              <a:t>4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5589270" y="4224528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Corporates investing in employee wellness travel benefits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57400" y="762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r>
              <a:rPr lang="en-US" sz="4400" b="1" dirty="0" smtClean="0"/>
              <a:t>Get </a:t>
            </a:r>
            <a:r>
              <a:rPr lang="en-US" sz="4400" b="1" dirty="0" smtClean="0"/>
              <a:t>your custom </a:t>
            </a:r>
            <a:endParaRPr lang="en-US" sz="4400" b="1" dirty="0" smtClean="0"/>
          </a:p>
          <a:p>
            <a:pPr algn="ctr"/>
            <a:r>
              <a:rPr lang="en-US" sz="4400" b="1" dirty="0" smtClean="0"/>
              <a:t>MBA Presentation Prepared today</a:t>
            </a:r>
          </a:p>
          <a:p>
            <a:pPr algn="ctr"/>
            <a:endParaRPr lang="en-US" sz="4400" b="1" dirty="0" smtClean="0"/>
          </a:p>
          <a:p>
            <a:pPr algn="ctr"/>
            <a:endParaRPr lang="en-US" sz="4400" b="1" dirty="0"/>
          </a:p>
        </p:txBody>
      </p:sp>
      <p:sp>
        <p:nvSpPr>
          <p:cNvPr id="3" name="Text 1"/>
          <p:cNvSpPr/>
          <p:nvPr/>
        </p:nvSpPr>
        <p:spPr>
          <a:xfrm>
            <a:off x="480060" y="777240"/>
            <a:ext cx="81610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200" dirty="0"/>
          </a:p>
        </p:txBody>
      </p:sp>
      <p:sp>
        <p:nvSpPr>
          <p:cNvPr id="34" name="Text 32"/>
          <p:cNvSpPr/>
          <p:nvPr/>
        </p:nvSpPr>
        <p:spPr>
          <a:xfrm>
            <a:off x="342900" y="647395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457971" y="6473952"/>
            <a:ext cx="3429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36" name="Rectangle 35"/>
          <p:cNvSpPr/>
          <p:nvPr/>
        </p:nvSpPr>
        <p:spPr>
          <a:xfrm>
            <a:off x="3657600" y="4191000"/>
            <a:ext cx="2481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3"/>
              </a:rPr>
              <a:t>Mbaprojectguide.com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237</Words>
  <Application>Microsoft Office PowerPoint</Application>
  <PresentationFormat>On-screen Show (4:3)</PresentationFormat>
  <Paragraphs>81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Playstore</dc:creator>
  <cp:lastModifiedBy>Playstore</cp:lastModifiedBy>
  <cp:revision>3</cp:revision>
  <dcterms:created xsi:type="dcterms:W3CDTF">2026-07-29T07:42:35Z</dcterms:created>
  <dcterms:modified xsi:type="dcterms:W3CDTF">2026-07-29T07:58:17Z</dcterms:modified>
</cp:coreProperties>
</file>